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7" r:id="rId9"/>
    <p:sldId id="268" r:id="rId10"/>
    <p:sldId id="263" r:id="rId11"/>
    <p:sldId id="264" r:id="rId12"/>
    <p:sldId id="265" r:id="rId13"/>
    <p:sldId id="266"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94909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71050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115257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144524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39099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216826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149020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293218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165601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123363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5E24E24-37FE-45A2-927B-8AAB449FFE07}" type="datetimeFigureOut">
              <a:rPr lang="it-IT" smtClean="0"/>
              <a:t>18/12/2024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FB891C8-345A-4BF8-8F39-9B010B737476}" type="slidenum">
              <a:rPr lang="it-IT" smtClean="0"/>
              <a:t>‹N›</a:t>
            </a:fld>
            <a:endParaRPr lang="it-IT" dirty="0"/>
          </a:p>
        </p:txBody>
      </p:sp>
    </p:spTree>
    <p:extLst>
      <p:ext uri="{BB962C8B-B14F-4D97-AF65-F5344CB8AC3E}">
        <p14:creationId xmlns:p14="http://schemas.microsoft.com/office/powerpoint/2010/main" val="206111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24E24-37FE-45A2-927B-8AAB449FFE07}" type="datetimeFigureOut">
              <a:rPr lang="it-IT" smtClean="0"/>
              <a:t>18/12/2024</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891C8-345A-4BF8-8F39-9B010B737476}" type="slidenum">
              <a:rPr lang="it-IT" smtClean="0"/>
              <a:t>‹N›</a:t>
            </a:fld>
            <a:endParaRPr lang="it-IT" dirty="0"/>
          </a:p>
        </p:txBody>
      </p:sp>
    </p:spTree>
    <p:extLst>
      <p:ext uri="{BB962C8B-B14F-4D97-AF65-F5344CB8AC3E}">
        <p14:creationId xmlns:p14="http://schemas.microsoft.com/office/powerpoint/2010/main" val="301120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com/shorts/RFk1Lpbn1ic?si=kIoAg82dsm-dofT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888274" y="378823"/>
            <a:ext cx="9901646" cy="6244045"/>
          </a:xfrm>
          <a:prstGeom prst="rect">
            <a:avLst/>
          </a:prstGeom>
        </p:spPr>
      </p:pic>
      <p:pic>
        <p:nvPicPr>
          <p:cNvPr id="2" name="Immagine 1"/>
          <p:cNvPicPr>
            <a:picLocks noChangeAspect="1"/>
          </p:cNvPicPr>
          <p:nvPr/>
        </p:nvPicPr>
        <p:blipFill>
          <a:blip r:embed="rId3"/>
          <a:stretch>
            <a:fillRect/>
          </a:stretch>
        </p:blipFill>
        <p:spPr>
          <a:xfrm>
            <a:off x="10187211" y="1593669"/>
            <a:ext cx="1719221" cy="1713124"/>
          </a:xfrm>
          <a:prstGeom prst="rect">
            <a:avLst/>
          </a:prstGeom>
        </p:spPr>
      </p:pic>
    </p:spTree>
    <p:extLst>
      <p:ext uri="{BB962C8B-B14F-4D97-AF65-F5344CB8AC3E}">
        <p14:creationId xmlns:p14="http://schemas.microsoft.com/office/powerpoint/2010/main" val="3013301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1" y="640081"/>
            <a:ext cx="10515600" cy="1071154"/>
          </a:xfrm>
        </p:spPr>
        <p:txBody>
          <a:bodyPr>
            <a:normAutofit/>
          </a:bodyPr>
          <a:lstStyle/>
          <a:p>
            <a:r>
              <a:rPr lang="it-IT" sz="2400" b="1" kern="0" spc="-10" dirty="0" smtClean="0">
                <a:latin typeface="Arial" panose="020B0604020202020204" pitchFamily="34" charset="0"/>
                <a:ea typeface="Arial" panose="020B0604020202020204" pitchFamily="34" charset="0"/>
              </a:rPr>
              <a:t>La condizione </a:t>
            </a:r>
            <a:r>
              <a:rPr lang="it-IT" sz="2400" b="1" kern="0" spc="-10" dirty="0">
                <a:latin typeface="Arial" panose="020B0604020202020204" pitchFamily="34" charset="0"/>
                <a:ea typeface="Arial" panose="020B0604020202020204" pitchFamily="34" charset="0"/>
              </a:rPr>
              <a:t>dello spettro autistico può avere ripercussioni complesse non solo sui genitori ma anche su fratelli e sorelle. </a:t>
            </a:r>
            <a:endParaRPr lang="it-IT" sz="2400" dirty="0"/>
          </a:p>
        </p:txBody>
      </p:sp>
      <p:sp>
        <p:nvSpPr>
          <p:cNvPr id="3" name="Segnaposto contenuto 2"/>
          <p:cNvSpPr>
            <a:spLocks noGrp="1"/>
          </p:cNvSpPr>
          <p:nvPr>
            <p:ph idx="1"/>
          </p:nvPr>
        </p:nvSpPr>
        <p:spPr/>
        <p:txBody>
          <a:bodyPr>
            <a:normAutofit fontScale="77500" lnSpcReduction="20000"/>
          </a:bodyPr>
          <a:lstStyle/>
          <a:p>
            <a:pPr marL="67945" indent="0" algn="just">
              <a:lnSpc>
                <a:spcPct val="107000"/>
              </a:lnSpc>
              <a:spcAft>
                <a:spcPts val="0"/>
              </a:spcAft>
              <a:buNone/>
              <a:tabLst>
                <a:tab pos="202565" algn="l"/>
              </a:tabLst>
            </a:pPr>
            <a:r>
              <a:rPr lang="it-IT" b="1" kern="0" spc="-10" dirty="0">
                <a:latin typeface="Arial" panose="020B0604020202020204" pitchFamily="34" charset="0"/>
                <a:ea typeface="Arial" panose="020B0604020202020204" pitchFamily="34" charset="0"/>
                <a:cs typeface="Times New Roman" panose="02020603050405020304" pitchFamily="18" charset="0"/>
              </a:rPr>
              <a:t>Per questo motivo ci saranno:</a:t>
            </a:r>
            <a:endParaRPr lang="it-IT" sz="2400" kern="100" dirty="0">
              <a:latin typeface="Aptos"/>
              <a:ea typeface="Aptos"/>
              <a:cs typeface="Times New Roman" panose="02020603050405020304" pitchFamily="18" charset="0"/>
            </a:endParaRPr>
          </a:p>
          <a:p>
            <a:pPr marL="0" lvl="0" indent="0" algn="just">
              <a:lnSpc>
                <a:spcPct val="107000"/>
              </a:lnSpc>
              <a:spcAft>
                <a:spcPts val="0"/>
              </a:spcAft>
              <a:buNone/>
              <a:tabLst>
                <a:tab pos="202565" algn="l"/>
              </a:tabLst>
            </a:pPr>
            <a:r>
              <a:rPr lang="it-IT" b="1" kern="0" spc="-10" dirty="0">
                <a:latin typeface="Arial" panose="020B0604020202020204" pitchFamily="34" charset="0"/>
                <a:ea typeface="Arial" panose="020B0604020202020204" pitchFamily="34" charset="0"/>
                <a:cs typeface="Times New Roman" panose="02020603050405020304" pitchFamily="18" charset="0"/>
              </a:rPr>
              <a:t>8 Incontri  esperti con i fratelli </a:t>
            </a:r>
            <a:r>
              <a:rPr lang="it-IT" b="1" kern="0" spc="-10" dirty="0" smtClean="0">
                <a:latin typeface="Arial" panose="020B0604020202020204" pitchFamily="34" charset="0"/>
                <a:ea typeface="Arial" panose="020B0604020202020204" pitchFamily="34" charset="0"/>
                <a:cs typeface="Times New Roman" panose="02020603050405020304" pitchFamily="18" charset="0"/>
              </a:rPr>
              <a:t>e/o sorelle </a:t>
            </a:r>
            <a:r>
              <a:rPr lang="it-IT" b="1" kern="0" spc="-10" dirty="0">
                <a:latin typeface="Arial" panose="020B0604020202020204" pitchFamily="34" charset="0"/>
                <a:ea typeface="Arial" panose="020B0604020202020204" pitchFamily="34" charset="0"/>
                <a:cs typeface="Times New Roman" panose="02020603050405020304" pitchFamily="18" charset="0"/>
              </a:rPr>
              <a:t>di 3 ore </a:t>
            </a:r>
            <a:r>
              <a:rPr lang="it-IT" b="1" kern="0" spc="-10" dirty="0" smtClean="0">
                <a:latin typeface="Arial" panose="020B0604020202020204" pitchFamily="34" charset="0"/>
                <a:ea typeface="Arial" panose="020B0604020202020204" pitchFamily="34" charset="0"/>
                <a:cs typeface="Times New Roman" panose="02020603050405020304" pitchFamily="18" charset="0"/>
              </a:rPr>
              <a:t>(per esaminare </a:t>
            </a:r>
            <a:r>
              <a:rPr lang="it-IT" b="1" kern="0" spc="-10" dirty="0">
                <a:latin typeface="Arial" panose="020B0604020202020204" pitchFamily="34" charset="0"/>
                <a:ea typeface="Arial" panose="020B0604020202020204" pitchFamily="34" charset="0"/>
                <a:cs typeface="Times New Roman" panose="02020603050405020304" pitchFamily="18" charset="0"/>
              </a:rPr>
              <a:t>le dinamiche e le criticità nei fratelli e/o le sorelle di soggetti ASD per aiutarli nel superamento dei rischi emotivi e nella gestione dei rapporti)</a:t>
            </a:r>
            <a:r>
              <a:rPr lang="it-IT" kern="0" spc="-10" dirty="0">
                <a:latin typeface="Arial" panose="020B0604020202020204" pitchFamily="34" charset="0"/>
                <a:ea typeface="Arial" panose="020B0604020202020204" pitchFamily="34" charset="0"/>
                <a:cs typeface="Times New Roman" panose="02020603050405020304" pitchFamily="18" charset="0"/>
              </a:rPr>
              <a:t>. Neuropsichiatri, Psicologi e psicoterapeuti, in un contesto gradevole e coinvolgente, guidano i partecipanti attraverso attività specifiche, offrendo ai fratelli e alle sorelle di persone con autismo un contesto di confronto con i pari che vivono esperienze simili. Negli ultimi anni, infatti, diverse ricerche si sono concentrate sulla possibilità di individuare nei </a:t>
            </a:r>
            <a:r>
              <a:rPr lang="it-IT" kern="0" spc="-10" dirty="0" err="1">
                <a:latin typeface="Arial" panose="020B0604020202020204" pitchFamily="34" charset="0"/>
                <a:ea typeface="Arial" panose="020B0604020202020204" pitchFamily="34" charset="0"/>
                <a:cs typeface="Times New Roman" panose="02020603050405020304" pitchFamily="18" charset="0"/>
              </a:rPr>
              <a:t>siblings</a:t>
            </a:r>
            <a:r>
              <a:rPr lang="it-IT" kern="0" spc="-10" dirty="0">
                <a:latin typeface="Arial" panose="020B0604020202020204" pitchFamily="34" charset="0"/>
                <a:ea typeface="Arial" panose="020B0604020202020204" pitchFamily="34" charset="0"/>
                <a:cs typeface="Times New Roman" panose="02020603050405020304" pitchFamily="18" charset="0"/>
              </a:rPr>
              <a:t>( fratelli e sorelle) la presenza di un maggior rischio di problemi emotivi, comportamentali o sociali dovuti alla vulnerabilità del fratello/sorella e l’esistenza, per contro, di fattori protettivi che possono impedirne il manifestarsi. È importante considerare i </a:t>
            </a:r>
            <a:r>
              <a:rPr lang="it-IT" kern="0" spc="-10" dirty="0" err="1">
                <a:latin typeface="Arial" panose="020B0604020202020204" pitchFamily="34" charset="0"/>
                <a:ea typeface="Arial" panose="020B0604020202020204" pitchFamily="34" charset="0"/>
                <a:cs typeface="Times New Roman" panose="02020603050405020304" pitchFamily="18" charset="0"/>
              </a:rPr>
              <a:t>siblings</a:t>
            </a:r>
            <a:r>
              <a:rPr lang="it-IT" kern="0" spc="-10" dirty="0">
                <a:latin typeface="Arial" panose="020B0604020202020204" pitchFamily="34" charset="0"/>
                <a:ea typeface="Arial" panose="020B0604020202020204" pitchFamily="34" charset="0"/>
                <a:cs typeface="Times New Roman" panose="02020603050405020304" pitchFamily="18" charset="0"/>
              </a:rPr>
              <a:t> sulla base delle diverse fasi di sviluppo </a:t>
            </a:r>
            <a:r>
              <a:rPr lang="it-IT" kern="0" spc="-10" dirty="0" err="1" smtClean="0">
                <a:latin typeface="Arial" panose="020B0604020202020204" pitchFamily="34" charset="0"/>
                <a:ea typeface="Arial" panose="020B0604020202020204" pitchFamily="34" charset="0"/>
                <a:cs typeface="Times New Roman" panose="02020603050405020304" pitchFamily="18" charset="0"/>
              </a:rPr>
              <a:t>psico</a:t>
            </a:r>
            <a:r>
              <a:rPr lang="it-IT" kern="0" spc="-10" dirty="0" smtClean="0">
                <a:latin typeface="Arial" panose="020B0604020202020204" pitchFamily="34" charset="0"/>
                <a:ea typeface="Arial" panose="020B0604020202020204" pitchFamily="34" charset="0"/>
                <a:cs typeface="Times New Roman" panose="02020603050405020304" pitchFamily="18" charset="0"/>
              </a:rPr>
              <a:t>-emotivo </a:t>
            </a:r>
            <a:r>
              <a:rPr lang="it-IT" kern="0" spc="-10" dirty="0">
                <a:latin typeface="Arial" panose="020B0604020202020204" pitchFamily="34" charset="0"/>
                <a:ea typeface="Arial" panose="020B0604020202020204" pitchFamily="34" charset="0"/>
                <a:cs typeface="Times New Roman" panose="02020603050405020304" pitchFamily="18" charset="0"/>
              </a:rPr>
              <a:t>e fornire loro momenti di svago e condivisione, per poter sviluppare strategie per la gestione delle loro difficoltà di fratelli/sorelle.</a:t>
            </a:r>
            <a:endParaRPr lang="it-IT" sz="2400" kern="100" dirty="0">
              <a:latin typeface="Aptos"/>
              <a:ea typeface="Aptos"/>
              <a:cs typeface="Times New Roman" panose="02020603050405020304" pitchFamily="18" charset="0"/>
            </a:endParaRPr>
          </a:p>
          <a:p>
            <a:pPr marL="296545" algn="just">
              <a:lnSpc>
                <a:spcPct val="107000"/>
              </a:lnSpc>
              <a:spcAft>
                <a:spcPts val="0"/>
              </a:spcAft>
              <a:tabLst>
                <a:tab pos="202565" algn="l"/>
              </a:tabLst>
            </a:pPr>
            <a:endParaRPr lang="it-IT" sz="2400" kern="100" dirty="0">
              <a:latin typeface="Aptos"/>
              <a:ea typeface="Aptos"/>
              <a:cs typeface="Times New Roman" panose="02020603050405020304" pitchFamily="18" charset="0"/>
            </a:endParaRPr>
          </a:p>
          <a:p>
            <a:pPr lvl="1"/>
            <a:endParaRPr lang="it-IT" dirty="0"/>
          </a:p>
        </p:txBody>
      </p:sp>
      <p:pic>
        <p:nvPicPr>
          <p:cNvPr id="4" name="Immagine 3"/>
          <p:cNvPicPr>
            <a:picLocks noChangeAspect="1"/>
          </p:cNvPicPr>
          <p:nvPr/>
        </p:nvPicPr>
        <p:blipFill>
          <a:blip r:embed="rId2"/>
          <a:stretch>
            <a:fillRect/>
          </a:stretch>
        </p:blipFill>
        <p:spPr>
          <a:xfrm>
            <a:off x="9834515" y="319096"/>
            <a:ext cx="1719221" cy="1713124"/>
          </a:xfrm>
          <a:prstGeom prst="rect">
            <a:avLst/>
          </a:prstGeom>
        </p:spPr>
      </p:pic>
    </p:spTree>
    <p:extLst>
      <p:ext uri="{BB962C8B-B14F-4D97-AF65-F5344CB8AC3E}">
        <p14:creationId xmlns:p14="http://schemas.microsoft.com/office/powerpoint/2010/main" val="3199893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Inoltre---</a:t>
            </a:r>
            <a:r>
              <a:rPr lang="it-IT" sz="3200" b="1" kern="0" spc="-10" dirty="0" smtClean="0">
                <a:latin typeface="Arial" panose="020B0604020202020204" pitchFamily="34" charset="0"/>
                <a:ea typeface="Arial" panose="020B0604020202020204" pitchFamily="34" charset="0"/>
              </a:rPr>
              <a:t>Incontri </a:t>
            </a:r>
            <a:r>
              <a:rPr lang="it-IT" sz="3200" b="1" kern="0" spc="-10" dirty="0">
                <a:latin typeface="Arial" panose="020B0604020202020204" pitchFamily="34" charset="0"/>
                <a:ea typeface="Arial" panose="020B0604020202020204" pitchFamily="34" charset="0"/>
              </a:rPr>
              <a:t>con esperti e famiglie(home training</a:t>
            </a:r>
            <a:r>
              <a:rPr lang="it-IT" b="1" kern="0" spc="-10" dirty="0">
                <a:latin typeface="Arial" panose="020B0604020202020204" pitchFamily="34" charset="0"/>
                <a:ea typeface="Arial" panose="020B0604020202020204" pitchFamily="34" charset="0"/>
              </a:rPr>
              <a:t>) </a:t>
            </a:r>
            <a:endParaRPr lang="it-IT" dirty="0"/>
          </a:p>
        </p:txBody>
      </p:sp>
      <p:sp>
        <p:nvSpPr>
          <p:cNvPr id="3" name="Segnaposto contenuto 2"/>
          <p:cNvSpPr>
            <a:spLocks noGrp="1"/>
          </p:cNvSpPr>
          <p:nvPr>
            <p:ph idx="1"/>
          </p:nvPr>
        </p:nvSpPr>
        <p:spPr/>
        <p:txBody>
          <a:bodyPr/>
          <a:lstStyle/>
          <a:p>
            <a:pPr marL="0" indent="0">
              <a:buNone/>
            </a:pPr>
            <a:r>
              <a:rPr lang="it-IT" kern="0" spc="-10" dirty="0">
                <a:latin typeface="Arial" panose="020B0604020202020204" pitchFamily="34" charset="0"/>
                <a:ea typeface="Arial" panose="020B0604020202020204" pitchFamily="34" charset="0"/>
              </a:rPr>
              <a:t>Neuropsichiatri, Psicologi e psicoterapeuti,</a:t>
            </a:r>
            <a:r>
              <a:rPr lang="it-IT" b="1" kern="0" spc="-10" dirty="0">
                <a:latin typeface="Arial" panose="020B0604020202020204" pitchFamily="34" charset="0"/>
                <a:ea typeface="Arial" panose="020B0604020202020204" pitchFamily="34" charset="0"/>
              </a:rPr>
              <a:t> </a:t>
            </a:r>
            <a:r>
              <a:rPr lang="it-IT" kern="0" spc="-10" dirty="0">
                <a:latin typeface="Arial" panose="020B0604020202020204" pitchFamily="34" charset="0"/>
                <a:ea typeface="Arial" panose="020B0604020202020204" pitchFamily="34" charset="0"/>
              </a:rPr>
              <a:t>aiuteranno la famiglia a gestire in situazione e ad applicare nel contesto domiciliare quanto imparato e/o indicato loro durante gli incontri per calibrare le teoria alla realtà </a:t>
            </a:r>
            <a:r>
              <a:rPr lang="it-IT" kern="0" spc="-10" dirty="0" smtClean="0">
                <a:latin typeface="Arial" panose="020B0604020202020204" pitchFamily="34" charset="0"/>
                <a:ea typeface="Arial" panose="020B0604020202020204" pitchFamily="34" charset="0"/>
              </a:rPr>
              <a:t>familiare. </a:t>
            </a:r>
            <a:endParaRPr lang="it-IT" dirty="0"/>
          </a:p>
        </p:txBody>
      </p:sp>
      <p:pic>
        <p:nvPicPr>
          <p:cNvPr id="4" name="Immagine 3"/>
          <p:cNvPicPr>
            <a:picLocks noChangeAspect="1"/>
          </p:cNvPicPr>
          <p:nvPr/>
        </p:nvPicPr>
        <p:blipFill>
          <a:blip r:embed="rId2"/>
          <a:stretch>
            <a:fillRect/>
          </a:stretch>
        </p:blipFill>
        <p:spPr>
          <a:xfrm>
            <a:off x="9634579" y="4205295"/>
            <a:ext cx="1719221" cy="1713124"/>
          </a:xfrm>
          <a:prstGeom prst="rect">
            <a:avLst/>
          </a:prstGeom>
        </p:spPr>
      </p:pic>
      <p:pic>
        <p:nvPicPr>
          <p:cNvPr id="5" name="Immagine 4"/>
          <p:cNvPicPr>
            <a:picLocks noChangeAspect="1"/>
          </p:cNvPicPr>
          <p:nvPr/>
        </p:nvPicPr>
        <p:blipFill>
          <a:blip r:embed="rId3"/>
          <a:stretch>
            <a:fillRect/>
          </a:stretch>
        </p:blipFill>
        <p:spPr>
          <a:xfrm>
            <a:off x="1439363" y="4001294"/>
            <a:ext cx="3905250" cy="1714500"/>
          </a:xfrm>
          <a:prstGeom prst="rect">
            <a:avLst/>
          </a:prstGeom>
        </p:spPr>
      </p:pic>
    </p:spTree>
    <p:extLst>
      <p:ext uri="{BB962C8B-B14F-4D97-AF65-F5344CB8AC3E}">
        <p14:creationId xmlns:p14="http://schemas.microsoft.com/office/powerpoint/2010/main" val="3688632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t>
            </a:r>
            <a:r>
              <a:rPr lang="it-IT" b="1" dirty="0" err="1" smtClean="0"/>
              <a:t>Listening</a:t>
            </a:r>
            <a:r>
              <a:rPr lang="it-IT" b="1" dirty="0" smtClean="0"/>
              <a:t> desk ( sportello di ascolto)</a:t>
            </a:r>
            <a:endParaRPr lang="it-IT" dirty="0"/>
          </a:p>
        </p:txBody>
      </p:sp>
      <p:sp>
        <p:nvSpPr>
          <p:cNvPr id="5" name="Segnaposto contenuto 4"/>
          <p:cNvSpPr>
            <a:spLocks noGrp="1"/>
          </p:cNvSpPr>
          <p:nvPr>
            <p:ph idx="1"/>
          </p:nvPr>
        </p:nvSpPr>
        <p:spPr/>
        <p:txBody>
          <a:bodyPr>
            <a:normAutofit/>
          </a:bodyPr>
          <a:lstStyle/>
          <a:p>
            <a:pPr marL="296545" algn="just">
              <a:lnSpc>
                <a:spcPct val="107000"/>
              </a:lnSpc>
              <a:spcAft>
                <a:spcPts val="0"/>
              </a:spcAft>
              <a:tabLst>
                <a:tab pos="202565" algn="l"/>
              </a:tabLst>
            </a:pPr>
            <a:r>
              <a:rPr lang="it-IT" kern="0" spc="-10" dirty="0">
                <a:latin typeface="Arial" panose="020B0604020202020204" pitchFamily="34" charset="0"/>
                <a:ea typeface="Arial" panose="020B0604020202020204" pitchFamily="34" charset="0"/>
                <a:cs typeface="Times New Roman" panose="02020603050405020304" pitchFamily="18" charset="0"/>
              </a:rPr>
              <a:t>Lo sportello, attivo per  tutta la durata del progetto per 136 ore( 2 volte per settimana), sarà costituito da figure professionali di </a:t>
            </a:r>
            <a:r>
              <a:rPr lang="it-IT" kern="0" spc="-10" dirty="0" err="1" smtClean="0">
                <a:latin typeface="Arial" panose="020B0604020202020204" pitchFamily="34" charset="0"/>
                <a:ea typeface="Arial" panose="020B0604020202020204" pitchFamily="34" charset="0"/>
                <a:cs typeface="Times New Roman" panose="02020603050405020304" pitchFamily="18" charset="0"/>
              </a:rPr>
              <a:t>settore:</a:t>
            </a:r>
            <a:r>
              <a:rPr lang="it-IT" sz="2600" b="1" kern="0" spc="-10" dirty="0" err="1" smtClean="0">
                <a:latin typeface="Arial" panose="020B0604020202020204" pitchFamily="34" charset="0"/>
                <a:ea typeface="Arial" panose="020B0604020202020204" pitchFamily="34" charset="0"/>
                <a:cs typeface="Times New Roman" panose="02020603050405020304" pitchFamily="18" charset="0"/>
              </a:rPr>
              <a:t>neurobiologo,neuropsichiatra,terapista</a:t>
            </a:r>
            <a:r>
              <a:rPr lang="it-IT" sz="2600" b="1" kern="0" spc="-10" dirty="0" smtClean="0">
                <a:latin typeface="Arial" panose="020B0604020202020204" pitchFamily="34" charset="0"/>
                <a:ea typeface="Arial" panose="020B0604020202020204" pitchFamily="34" charset="0"/>
                <a:cs typeface="Times New Roman" panose="02020603050405020304" pitchFamily="18" charset="0"/>
              </a:rPr>
              <a:t> psicomotricista, psicologo, </a:t>
            </a:r>
            <a:r>
              <a:rPr lang="it-IT" sz="2600" b="1" kern="0" spc="-10" dirty="0" err="1" smtClean="0">
                <a:latin typeface="Arial" panose="020B0604020202020204" pitchFamily="34" charset="0"/>
                <a:ea typeface="Arial" panose="020B0604020202020204" pitchFamily="34" charset="0"/>
                <a:cs typeface="Times New Roman" panose="02020603050405020304" pitchFamily="18" charset="0"/>
              </a:rPr>
              <a:t>psicoterapeuta,pedagogista,docente</a:t>
            </a:r>
            <a:r>
              <a:rPr lang="it-IT" sz="2600" b="1" kern="0" spc="-10" dirty="0" smtClean="0">
                <a:latin typeface="Arial" panose="020B0604020202020204" pitchFamily="34" charset="0"/>
                <a:ea typeface="Arial" panose="020B0604020202020204" pitchFamily="34" charset="0"/>
                <a:cs typeface="Times New Roman" panose="02020603050405020304" pitchFamily="18" charset="0"/>
              </a:rPr>
              <a:t> di sostegno, logopedista,  nutrizionista ed esperto olistico </a:t>
            </a:r>
            <a:r>
              <a:rPr lang="it-IT" kern="0" spc="-10" dirty="0" smtClean="0">
                <a:latin typeface="Arial" panose="020B0604020202020204" pitchFamily="34" charset="0"/>
                <a:ea typeface="Arial" panose="020B0604020202020204" pitchFamily="34" charset="0"/>
                <a:cs typeface="Times New Roman" panose="02020603050405020304" pitchFamily="18" charset="0"/>
              </a:rPr>
              <a:t>per </a:t>
            </a:r>
            <a:r>
              <a:rPr lang="it-IT" kern="0" spc="-10" dirty="0">
                <a:latin typeface="Arial" panose="020B0604020202020204" pitchFamily="34" charset="0"/>
                <a:ea typeface="Arial" panose="020B0604020202020204" pitchFamily="34" charset="0"/>
                <a:cs typeface="Times New Roman" panose="02020603050405020304" pitchFamily="18" charset="0"/>
              </a:rPr>
              <a:t>fornire sia ascolto e consiglio, sia raccordare il genitore con le strutture del Territorio più idonee a supportarli nel lungo periodo. Ciò consentirà un incremento dell’azione simbiotica col Territorio, rafforzando la conoscenza e la fiducia nelle Istituzioni.</a:t>
            </a:r>
            <a:endParaRPr lang="it-IT" sz="2400" kern="100" dirty="0">
              <a:latin typeface="Aptos"/>
              <a:ea typeface="Aptos"/>
              <a:cs typeface="Times New Roman" panose="02020603050405020304" pitchFamily="18" charset="0"/>
            </a:endParaRPr>
          </a:p>
          <a:p>
            <a:endParaRPr lang="it-IT" dirty="0"/>
          </a:p>
        </p:txBody>
      </p:sp>
      <p:pic>
        <p:nvPicPr>
          <p:cNvPr id="6" name="Immagine 5"/>
          <p:cNvPicPr>
            <a:picLocks noChangeAspect="1"/>
          </p:cNvPicPr>
          <p:nvPr/>
        </p:nvPicPr>
        <p:blipFill>
          <a:blip r:embed="rId2"/>
          <a:stretch>
            <a:fillRect/>
          </a:stretch>
        </p:blipFill>
        <p:spPr>
          <a:xfrm>
            <a:off x="9743074" y="171344"/>
            <a:ext cx="1719221" cy="1713124"/>
          </a:xfrm>
          <a:prstGeom prst="rect">
            <a:avLst/>
          </a:prstGeom>
        </p:spPr>
      </p:pic>
    </p:spTree>
    <p:extLst>
      <p:ext uri="{BB962C8B-B14F-4D97-AF65-F5344CB8AC3E}">
        <p14:creationId xmlns:p14="http://schemas.microsoft.com/office/powerpoint/2010/main" val="3747392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4" descr="blob:https://web.whatsapp.com/b5fb451b-9054-4205-a94c-e4b8d27871d9"/>
          <p:cNvSpPr>
            <a:spLocks noGrp="1" noChangeAspect="1" noChangeArrowheads="1"/>
          </p:cNvSpPr>
          <p:nvPr>
            <p:ph type="title"/>
          </p:nvPr>
        </p:nvSpPr>
        <p:spPr bwMode="auto">
          <a:xfrm>
            <a:off x="838200" y="365125"/>
            <a:ext cx="8569233" cy="81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it-IT" sz="3200" dirty="0" smtClean="0"/>
              <a:t>Questa è una foto che esprime al meglio ciò che noi siamo  e vogliamo per i nostri figli.</a:t>
            </a:r>
            <a:endParaRPr lang="it-IT" sz="3200" dirty="0"/>
          </a:p>
        </p:txBody>
      </p:sp>
      <p:sp>
        <p:nvSpPr>
          <p:cNvPr id="3" name="Segnaposto contenuto 2"/>
          <p:cNvSpPr>
            <a:spLocks noGrp="1"/>
          </p:cNvSpPr>
          <p:nvPr>
            <p:ph idx="1"/>
          </p:nvPr>
        </p:nvSpPr>
        <p:spPr/>
        <p:txBody>
          <a:bodyPr/>
          <a:lstStyle/>
          <a:p>
            <a:endParaRPr lang="it-IT" dirty="0" smtClean="0"/>
          </a:p>
          <a:p>
            <a:pPr marL="0" indent="0">
              <a:buNone/>
            </a:pPr>
            <a:r>
              <a:rPr lang="it-IT" dirty="0"/>
              <a:t> </a:t>
            </a:r>
            <a:r>
              <a:rPr lang="it-IT" dirty="0" smtClean="0"/>
              <a:t>                              </a:t>
            </a:r>
          </a:p>
          <a:p>
            <a:pPr marL="0" indent="0">
              <a:buNone/>
            </a:pPr>
            <a:r>
              <a:rPr lang="it-IT" dirty="0"/>
              <a:t> </a:t>
            </a:r>
            <a:r>
              <a:rPr lang="it-IT" dirty="0" smtClean="0"/>
              <a:t>                               Grazie per l’attenzione</a:t>
            </a:r>
            <a:endParaRPr lang="it-IT" dirty="0"/>
          </a:p>
        </p:txBody>
      </p:sp>
      <p:pic>
        <p:nvPicPr>
          <p:cNvPr id="4" name="Immagine 3"/>
          <p:cNvPicPr>
            <a:picLocks noChangeAspect="1"/>
          </p:cNvPicPr>
          <p:nvPr/>
        </p:nvPicPr>
        <p:blipFill>
          <a:blip r:embed="rId2"/>
          <a:stretch>
            <a:fillRect/>
          </a:stretch>
        </p:blipFill>
        <p:spPr>
          <a:xfrm>
            <a:off x="9521006" y="4346273"/>
            <a:ext cx="1719221" cy="1713124"/>
          </a:xfrm>
          <a:prstGeom prst="rect">
            <a:avLst/>
          </a:prstGeom>
        </p:spPr>
      </p:pic>
      <p:pic>
        <p:nvPicPr>
          <p:cNvPr id="7" name="Immagine 6"/>
          <p:cNvPicPr>
            <a:picLocks noChangeAspect="1"/>
          </p:cNvPicPr>
          <p:nvPr/>
        </p:nvPicPr>
        <p:blipFill>
          <a:blip r:embed="rId3"/>
          <a:stretch>
            <a:fillRect/>
          </a:stretch>
        </p:blipFill>
        <p:spPr>
          <a:xfrm>
            <a:off x="838200" y="1343071"/>
            <a:ext cx="8682806" cy="4833892"/>
          </a:xfrm>
          <a:prstGeom prst="rect">
            <a:avLst/>
          </a:prstGeom>
        </p:spPr>
      </p:pic>
    </p:spTree>
    <p:extLst>
      <p:ext uri="{BB962C8B-B14F-4D97-AF65-F5344CB8AC3E}">
        <p14:creationId xmlns:p14="http://schemas.microsoft.com/office/powerpoint/2010/main" val="192483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717765" y="1214842"/>
            <a:ext cx="8164286" cy="2952207"/>
          </a:xfrm>
          <a:prstGeom prst="rect">
            <a:avLst/>
          </a:prstGeom>
        </p:spPr>
      </p:pic>
      <p:sp>
        <p:nvSpPr>
          <p:cNvPr id="3" name="Segnaposto contenuto 2"/>
          <p:cNvSpPr>
            <a:spLocks noGrp="1"/>
          </p:cNvSpPr>
          <p:nvPr>
            <p:ph idx="1"/>
          </p:nvPr>
        </p:nvSpPr>
        <p:spPr>
          <a:xfrm>
            <a:off x="1201783" y="4167052"/>
            <a:ext cx="7824651" cy="1214846"/>
          </a:xfrm>
        </p:spPr>
        <p:txBody>
          <a:bodyPr>
            <a:normAutofit fontScale="40000" lnSpcReduction="20000"/>
          </a:bodyPr>
          <a:lstStyle/>
          <a:p>
            <a:pPr marL="0" indent="0">
              <a:buNone/>
            </a:pPr>
            <a:r>
              <a:rPr lang="it-IT" dirty="0" smtClean="0"/>
              <a:t>                               </a:t>
            </a:r>
          </a:p>
          <a:p>
            <a:pPr marL="0" indent="0">
              <a:buNone/>
            </a:pPr>
            <a:endParaRPr lang="it-IT" dirty="0" smtClean="0"/>
          </a:p>
          <a:p>
            <a:pPr marL="0" indent="0">
              <a:buNone/>
            </a:pPr>
            <a:endParaRPr lang="it-IT" dirty="0" smtClean="0"/>
          </a:p>
          <a:p>
            <a:pPr marL="0" indent="0">
              <a:buNone/>
            </a:pPr>
            <a:r>
              <a:rPr lang="it-IT" smtClean="0"/>
              <a:t>                                                              </a:t>
            </a:r>
            <a:r>
              <a:rPr lang="it-IT" smtClean="0"/>
              <a:t> </a:t>
            </a:r>
            <a:r>
              <a:rPr lang="it-IT" sz="8000" dirty="0" smtClean="0"/>
              <a:t>GRAZIE PER L’ATTENZIONE</a:t>
            </a:r>
            <a:endParaRPr lang="it-IT" sz="8000" dirty="0"/>
          </a:p>
        </p:txBody>
      </p:sp>
      <p:pic>
        <p:nvPicPr>
          <p:cNvPr id="4" name="Immagine 3"/>
          <p:cNvPicPr>
            <a:picLocks noChangeAspect="1"/>
          </p:cNvPicPr>
          <p:nvPr/>
        </p:nvPicPr>
        <p:blipFill>
          <a:blip r:embed="rId3"/>
          <a:stretch>
            <a:fillRect/>
          </a:stretch>
        </p:blipFill>
        <p:spPr>
          <a:xfrm>
            <a:off x="9939018" y="4598776"/>
            <a:ext cx="1719221" cy="1713124"/>
          </a:xfrm>
          <a:prstGeom prst="rect">
            <a:avLst/>
          </a:prstGeom>
        </p:spPr>
      </p:pic>
    </p:spTree>
    <p:extLst>
      <p:ext uri="{BB962C8B-B14F-4D97-AF65-F5344CB8AC3E}">
        <p14:creationId xmlns:p14="http://schemas.microsoft.com/office/powerpoint/2010/main" val="294635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lstStyle/>
          <a:p>
            <a:r>
              <a:rPr lang="it-IT" b="1" dirty="0" smtClean="0"/>
              <a:t>Come nasce l’idea di progettazione?</a:t>
            </a:r>
            <a:endParaRPr lang="it-IT" b="1" dirty="0"/>
          </a:p>
        </p:txBody>
      </p:sp>
      <p:sp>
        <p:nvSpPr>
          <p:cNvPr id="3" name="Segnaposto contenuto 2"/>
          <p:cNvSpPr>
            <a:spLocks noGrp="1"/>
          </p:cNvSpPr>
          <p:nvPr>
            <p:ph idx="1"/>
          </p:nvPr>
        </p:nvSpPr>
        <p:spPr>
          <a:xfrm>
            <a:off x="838200" y="1825625"/>
            <a:ext cx="10515600" cy="4300855"/>
          </a:xfrm>
        </p:spPr>
        <p:txBody>
          <a:bodyPr>
            <a:normAutofit/>
          </a:bodyPr>
          <a:lstStyle/>
          <a:p>
            <a:pPr marL="0" indent="0">
              <a:buNone/>
            </a:pPr>
            <a:endParaRPr lang="it-IT" dirty="0" smtClean="0"/>
          </a:p>
          <a:p>
            <a:r>
              <a:rPr lang="it-IT" dirty="0" smtClean="0"/>
              <a:t>BANDO: DD N. 395 DEL 21/07/2023 - AVVISO PUBBLICO PER L'ACQUISIZIONE DELLE MANIFESTAZIONI DI INTERESSE DI ENTI DEL TERZO SETTORE INTERESSATI ALLA REALIZZAZIONE DI INTERVENTI DIRETTI ALLE PERSONE CON DISTURBO DELLO SPETTRO AUTISTICO.</a:t>
            </a:r>
          </a:p>
          <a:p>
            <a:pPr marL="0" indent="0">
              <a:buNone/>
            </a:pPr>
            <a:r>
              <a:rPr lang="it-IT" dirty="0" smtClean="0"/>
              <a:t>  </a:t>
            </a:r>
          </a:p>
          <a:p>
            <a:pPr marL="0" lvl="0" indent="0">
              <a:buNone/>
            </a:pPr>
            <a:r>
              <a:rPr lang="it-IT" dirty="0" smtClean="0">
                <a:solidFill>
                  <a:prstClr val="black"/>
                </a:solidFill>
              </a:rPr>
              <a:t> e dalla necessità di:</a:t>
            </a:r>
            <a:endParaRPr lang="it-IT" dirty="0" smtClean="0">
              <a:hlinkClick r:id="rId2"/>
            </a:endParaRPr>
          </a:p>
          <a:p>
            <a:pPr marL="0" indent="0">
              <a:buNone/>
            </a:pPr>
            <a:r>
              <a:rPr lang="it-IT" dirty="0" smtClean="0">
                <a:hlinkClick r:id="rId2"/>
              </a:rPr>
              <a:t>https</a:t>
            </a:r>
            <a:r>
              <a:rPr lang="it-IT" dirty="0">
                <a:hlinkClick r:id="rId2"/>
              </a:rPr>
              <a:t>://</a:t>
            </a:r>
            <a:r>
              <a:rPr lang="it-IT" dirty="0" smtClean="0">
                <a:hlinkClick r:id="rId2"/>
              </a:rPr>
              <a:t>youtube.com/shorts/RFk1Lpbn1ic?si=kIoAg82dsm-dofTb</a:t>
            </a:r>
            <a:endParaRPr lang="it-IT" dirty="0" smtClean="0"/>
          </a:p>
          <a:p>
            <a:endParaRPr lang="it-IT" dirty="0"/>
          </a:p>
        </p:txBody>
      </p:sp>
      <p:pic>
        <p:nvPicPr>
          <p:cNvPr id="5" name="Immagine 4"/>
          <p:cNvPicPr>
            <a:picLocks noChangeAspect="1"/>
          </p:cNvPicPr>
          <p:nvPr/>
        </p:nvPicPr>
        <p:blipFill>
          <a:blip r:embed="rId3"/>
          <a:stretch>
            <a:fillRect/>
          </a:stretch>
        </p:blipFill>
        <p:spPr>
          <a:xfrm>
            <a:off x="9634579" y="678324"/>
            <a:ext cx="1719221" cy="1713124"/>
          </a:xfrm>
          <a:prstGeom prst="rect">
            <a:avLst/>
          </a:prstGeom>
        </p:spPr>
      </p:pic>
    </p:spTree>
    <p:extLst>
      <p:ext uri="{BB962C8B-B14F-4D97-AF65-F5344CB8AC3E}">
        <p14:creationId xmlns:p14="http://schemas.microsoft.com/office/powerpoint/2010/main" val="2798357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dirty="0" smtClean="0">
                <a:solidFill>
                  <a:srgbClr val="FF0000"/>
                </a:solidFill>
              </a:rPr>
              <a:t/>
            </a:r>
            <a:br>
              <a:rPr lang="it-IT" dirty="0" smtClean="0">
                <a:solidFill>
                  <a:srgbClr val="FF0000"/>
                </a:solidFill>
              </a:rPr>
            </a:br>
            <a:r>
              <a:rPr lang="it-IT" dirty="0" smtClean="0">
                <a:solidFill>
                  <a:srgbClr val="FF0000"/>
                </a:solidFill>
              </a:rPr>
              <a:t>Lo </a:t>
            </a:r>
            <a:r>
              <a:rPr lang="it-IT" dirty="0">
                <a:solidFill>
                  <a:srgbClr val="FF0000"/>
                </a:solidFill>
              </a:rPr>
              <a:t>staff di progetto si mette all’opera e ………</a:t>
            </a:r>
            <a:br>
              <a:rPr lang="it-IT" dirty="0">
                <a:solidFill>
                  <a:srgbClr val="FF0000"/>
                </a:solidFill>
              </a:rPr>
            </a:br>
            <a:endParaRPr lang="it-IT" dirty="0"/>
          </a:p>
        </p:txBody>
      </p:sp>
      <p:sp>
        <p:nvSpPr>
          <p:cNvPr id="3" name="Segnaposto contenuto 2"/>
          <p:cNvSpPr>
            <a:spLocks noGrp="1"/>
          </p:cNvSpPr>
          <p:nvPr>
            <p:ph idx="1"/>
          </p:nvPr>
        </p:nvSpPr>
        <p:spPr/>
        <p:txBody>
          <a:bodyPr/>
          <a:lstStyle/>
          <a:p>
            <a:pPr marL="0" lvl="0" indent="0">
              <a:buNone/>
            </a:pPr>
            <a:endParaRPr lang="it-IT" dirty="0">
              <a:solidFill>
                <a:srgbClr val="FF0000"/>
              </a:solidFill>
            </a:endParaRPr>
          </a:p>
          <a:p>
            <a:pPr lvl="0"/>
            <a:r>
              <a:rPr lang="it-IT" dirty="0">
                <a:solidFill>
                  <a:prstClr val="black"/>
                </a:solidFill>
              </a:rPr>
              <a:t>Con Decreto Dirigenziale n. 535 del 14/06/2024 è stata approvata la graduatoria dei progetti interamente finanziabili e su 300 progetti sono statti ammessi al finanziamento 44 progetti, tra cui il </a:t>
            </a:r>
            <a:r>
              <a:rPr lang="it-IT" dirty="0" smtClean="0">
                <a:solidFill>
                  <a:prstClr val="black"/>
                </a:solidFill>
              </a:rPr>
              <a:t>nostro</a:t>
            </a:r>
          </a:p>
          <a:p>
            <a:pPr marL="0" lvl="0" indent="0">
              <a:buNone/>
            </a:pPr>
            <a:r>
              <a:rPr lang="it-IT" sz="3200" b="1" dirty="0" smtClean="0">
                <a:solidFill>
                  <a:prstClr val="black"/>
                </a:solidFill>
              </a:rPr>
              <a:t>                                           A.M.A.C.I</a:t>
            </a:r>
          </a:p>
          <a:p>
            <a:pPr marL="0" lvl="0" indent="0">
              <a:buNone/>
            </a:pPr>
            <a:r>
              <a:rPr lang="it-IT" dirty="0" smtClean="0">
                <a:solidFill>
                  <a:prstClr val="black"/>
                </a:solidFill>
              </a:rPr>
              <a:t>       Acronimo di:</a:t>
            </a:r>
            <a:endParaRPr lang="it-IT" dirty="0">
              <a:solidFill>
                <a:prstClr val="black"/>
              </a:solidFill>
            </a:endParaRPr>
          </a:p>
          <a:p>
            <a:pPr marL="0" lvl="0" indent="0">
              <a:buNone/>
            </a:pPr>
            <a:r>
              <a:rPr lang="it-IT" b="1" spc="-10" dirty="0" smtClean="0">
                <a:latin typeface="Arial" panose="020B0604020202020204" pitchFamily="34" charset="0"/>
                <a:ea typeface="Arial" panose="020B0604020202020204" pitchFamily="34" charset="0"/>
              </a:rPr>
              <a:t>      Ascolto-Mutuo </a:t>
            </a:r>
            <a:r>
              <a:rPr lang="it-IT" b="1" spc="-10" dirty="0">
                <a:latin typeface="Arial" panose="020B0604020202020204" pitchFamily="34" charset="0"/>
                <a:ea typeface="Arial" panose="020B0604020202020204" pitchFamily="34" charset="0"/>
              </a:rPr>
              <a:t>aiuto- Auto Cura- Interazione</a:t>
            </a:r>
            <a:endParaRPr lang="it-IT" dirty="0">
              <a:solidFill>
                <a:prstClr val="black"/>
              </a:solidFill>
            </a:endParaRPr>
          </a:p>
          <a:p>
            <a:endParaRPr lang="it-IT" dirty="0"/>
          </a:p>
        </p:txBody>
      </p:sp>
      <p:pic>
        <p:nvPicPr>
          <p:cNvPr id="4" name="Immagine 3"/>
          <p:cNvPicPr>
            <a:picLocks noChangeAspect="1"/>
          </p:cNvPicPr>
          <p:nvPr/>
        </p:nvPicPr>
        <p:blipFill>
          <a:blip r:embed="rId2"/>
          <a:stretch>
            <a:fillRect/>
          </a:stretch>
        </p:blipFill>
        <p:spPr>
          <a:xfrm>
            <a:off x="9639300" y="4282985"/>
            <a:ext cx="1714500" cy="1714500"/>
          </a:xfrm>
          <a:prstGeom prst="rect">
            <a:avLst/>
          </a:prstGeom>
        </p:spPr>
      </p:pic>
    </p:spTree>
    <p:extLst>
      <p:ext uri="{BB962C8B-B14F-4D97-AF65-F5344CB8AC3E}">
        <p14:creationId xmlns:p14="http://schemas.microsoft.com/office/powerpoint/2010/main" val="88098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10343" y="691696"/>
            <a:ext cx="10974977" cy="1325563"/>
          </a:xfrm>
        </p:spPr>
        <p:txBody>
          <a:bodyPr>
            <a:normAutofit fontScale="90000"/>
          </a:bodyPr>
          <a:lstStyle/>
          <a:p>
            <a:r>
              <a:rPr lang="it-IT" b="1" dirty="0"/>
              <a:t> </a:t>
            </a:r>
            <a:r>
              <a:rPr lang="it-IT" sz="2700" b="1" dirty="0" smtClean="0"/>
              <a:t>Vision- </a:t>
            </a:r>
            <a:r>
              <a:rPr lang="it-IT" sz="2700" b="1" dirty="0" err="1" smtClean="0"/>
              <a:t>Mission</a:t>
            </a:r>
            <a:r>
              <a:rPr lang="it-IT" sz="2700" b="1" dirty="0" smtClean="0"/>
              <a:t> di questo ambizioso progetto:</a:t>
            </a:r>
            <a:br>
              <a:rPr lang="it-IT" sz="2700" b="1" dirty="0" smtClean="0"/>
            </a:br>
            <a:r>
              <a:rPr lang="it-IT" sz="2700" b="1" dirty="0" smtClean="0"/>
              <a:t> </a:t>
            </a:r>
            <a:r>
              <a:rPr lang="it-IT" sz="2700" b="1" dirty="0">
                <a:solidFill>
                  <a:srgbClr val="C00000"/>
                </a:solidFill>
              </a:rPr>
              <a:t>la </a:t>
            </a:r>
            <a:r>
              <a:rPr lang="it-IT" sz="2700" b="1" dirty="0" err="1" smtClean="0">
                <a:solidFill>
                  <a:srgbClr val="C00000"/>
                </a:solidFill>
              </a:rPr>
              <a:t>vision</a:t>
            </a:r>
            <a:r>
              <a:rPr lang="it-IT" sz="2700" b="1" dirty="0" smtClean="0">
                <a:solidFill>
                  <a:srgbClr val="C00000"/>
                </a:solidFill>
              </a:rPr>
              <a:t> </a:t>
            </a:r>
            <a:r>
              <a:rPr lang="it-IT" sz="2700" b="1" dirty="0">
                <a:solidFill>
                  <a:srgbClr val="C00000"/>
                </a:solidFill>
              </a:rPr>
              <a:t>è la meta del tuo viaggio</a:t>
            </a:r>
            <a:r>
              <a:rPr lang="it-IT" sz="2700" b="1" dirty="0"/>
              <a:t>, </a:t>
            </a:r>
            <a:r>
              <a:rPr lang="it-IT" sz="2700" b="1" dirty="0">
                <a:solidFill>
                  <a:srgbClr val="00B050"/>
                </a:solidFill>
              </a:rPr>
              <a:t>mentre la </a:t>
            </a:r>
            <a:r>
              <a:rPr lang="it-IT" sz="2700" b="1" dirty="0" err="1" smtClean="0">
                <a:solidFill>
                  <a:srgbClr val="00B050"/>
                </a:solidFill>
              </a:rPr>
              <a:t>mission</a:t>
            </a:r>
            <a:r>
              <a:rPr lang="it-IT" sz="2700" b="1" dirty="0" smtClean="0">
                <a:solidFill>
                  <a:srgbClr val="00B050"/>
                </a:solidFill>
              </a:rPr>
              <a:t> </a:t>
            </a:r>
            <a:r>
              <a:rPr lang="it-IT" sz="2700" b="1" dirty="0">
                <a:solidFill>
                  <a:srgbClr val="00B050"/>
                </a:solidFill>
              </a:rPr>
              <a:t>è il mezzo usato per raggiungerla.</a:t>
            </a:r>
            <a:r>
              <a:rPr lang="it-IT" sz="2700" b="1" dirty="0"/>
              <a:t/>
            </a:r>
            <a:br>
              <a:rPr lang="it-IT" sz="2700" b="1" dirty="0"/>
            </a:br>
            <a:r>
              <a:rPr lang="it-IT" sz="2700" b="1" dirty="0" smtClean="0"/>
              <a:t> </a:t>
            </a:r>
            <a:endParaRPr lang="it-IT" sz="2700" b="1" dirty="0"/>
          </a:p>
        </p:txBody>
      </p:sp>
      <p:sp>
        <p:nvSpPr>
          <p:cNvPr id="3" name="Segnaposto contenuto 2"/>
          <p:cNvSpPr>
            <a:spLocks noGrp="1"/>
          </p:cNvSpPr>
          <p:nvPr>
            <p:ph idx="1"/>
          </p:nvPr>
        </p:nvSpPr>
        <p:spPr/>
        <p:txBody>
          <a:bodyPr/>
          <a:lstStyle/>
          <a:p>
            <a:r>
              <a:rPr lang="it-IT" dirty="0" smtClean="0"/>
              <a:t>E su questo due obiettivi che il PROGETTO A.M.A.C.I. si configura come un </a:t>
            </a:r>
            <a:r>
              <a:rPr lang="it-IT" dirty="0" err="1" smtClean="0"/>
              <a:t>parent</a:t>
            </a:r>
            <a:r>
              <a:rPr lang="it-IT" dirty="0" smtClean="0"/>
              <a:t> training evoluto, rivolto ai genitori e familiari di soggetti ASD in età di transizione(16-21 anni e over 21 )certificati, finalizzato anche alla realizzazione di un piano di gestione delle problematicità  che supporti la famiglia nelle difficoltà del momento in cui la persona con ASD si sposta dalla realtà scolastica e familiare alla vita adulta. In particolare, si vuole offrire non solo una serie di strumenti cognitivi e gestionali, ma anche operativi e di socializzazione permettendo loro di: </a:t>
            </a:r>
            <a:endParaRPr lang="it-IT" dirty="0"/>
          </a:p>
        </p:txBody>
      </p:sp>
      <p:pic>
        <p:nvPicPr>
          <p:cNvPr id="5" name="Immagine 4"/>
          <p:cNvPicPr>
            <a:picLocks noChangeAspect="1"/>
          </p:cNvPicPr>
          <p:nvPr/>
        </p:nvPicPr>
        <p:blipFill>
          <a:blip r:embed="rId2"/>
          <a:stretch>
            <a:fillRect/>
          </a:stretch>
        </p:blipFill>
        <p:spPr>
          <a:xfrm>
            <a:off x="9521006" y="4793124"/>
            <a:ext cx="1719221" cy="1713124"/>
          </a:xfrm>
          <a:prstGeom prst="rect">
            <a:avLst/>
          </a:prstGeom>
        </p:spPr>
      </p:pic>
    </p:spTree>
    <p:extLst>
      <p:ext uri="{BB962C8B-B14F-4D97-AF65-F5344CB8AC3E}">
        <p14:creationId xmlns:p14="http://schemas.microsoft.com/office/powerpoint/2010/main" val="2521070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92777" y="378188"/>
            <a:ext cx="10607040" cy="1325563"/>
          </a:xfrm>
        </p:spPr>
        <p:txBody>
          <a:bodyPr/>
          <a:lstStyle/>
          <a:p>
            <a:r>
              <a:rPr lang="it-IT" b="1" dirty="0" smtClean="0"/>
              <a:t>Cosa aspettarsi dal progetto?</a:t>
            </a:r>
            <a:endParaRPr lang="it-IT" b="1" dirty="0"/>
          </a:p>
        </p:txBody>
      </p:sp>
      <p:sp>
        <p:nvSpPr>
          <p:cNvPr id="3" name="Segnaposto contenuto 2"/>
          <p:cNvSpPr>
            <a:spLocks noGrp="1"/>
          </p:cNvSpPr>
          <p:nvPr>
            <p:ph idx="1"/>
          </p:nvPr>
        </p:nvSpPr>
        <p:spPr/>
        <p:txBody>
          <a:bodyPr>
            <a:normAutofit/>
          </a:bodyPr>
          <a:lstStyle/>
          <a:p>
            <a:r>
              <a:rPr lang="it-IT" dirty="0" smtClean="0"/>
              <a:t>1) ricevere un’educazione sulla patologia da affrontare,  </a:t>
            </a:r>
          </a:p>
          <a:p>
            <a:r>
              <a:rPr lang="it-IT" dirty="0" smtClean="0"/>
              <a:t>2) imparare a gestire i comportamenti dei figli e a stimolarne le abilità </a:t>
            </a:r>
          </a:p>
          <a:p>
            <a:r>
              <a:rPr lang="it-IT" dirty="0" smtClean="0"/>
              <a:t>3) condividere il proprio disagio con altri genitori e prendersi cura di sé  </a:t>
            </a:r>
          </a:p>
          <a:p>
            <a:r>
              <a:rPr lang="it-IT" dirty="0" smtClean="0"/>
              <a:t>4)avere uno sportello di riferimento per essere consigliati e indirizzati verso le strutture più adatte </a:t>
            </a:r>
          </a:p>
          <a:p>
            <a:r>
              <a:rPr lang="it-IT" dirty="0" smtClean="0"/>
              <a:t>5) avere una guida PERSONALIZZATA con l’individuazione degli obiettivi da raggiungere e il sostegno e le competenze per realizzarli in simbiosi con il territorio.</a:t>
            </a:r>
          </a:p>
          <a:p>
            <a:endParaRPr lang="it-IT" dirty="0" smtClean="0"/>
          </a:p>
          <a:p>
            <a:endParaRPr lang="it-IT" dirty="0"/>
          </a:p>
        </p:txBody>
      </p:sp>
      <p:pic>
        <p:nvPicPr>
          <p:cNvPr id="4" name="Immagine 3"/>
          <p:cNvPicPr>
            <a:picLocks noChangeAspect="1"/>
          </p:cNvPicPr>
          <p:nvPr/>
        </p:nvPicPr>
        <p:blipFill>
          <a:blip r:embed="rId2"/>
          <a:stretch>
            <a:fillRect/>
          </a:stretch>
        </p:blipFill>
        <p:spPr>
          <a:xfrm>
            <a:off x="9634579" y="378188"/>
            <a:ext cx="1719221" cy="1713124"/>
          </a:xfrm>
          <a:prstGeom prst="rect">
            <a:avLst/>
          </a:prstGeom>
        </p:spPr>
      </p:pic>
    </p:spTree>
    <p:extLst>
      <p:ext uri="{BB962C8B-B14F-4D97-AF65-F5344CB8AC3E}">
        <p14:creationId xmlns:p14="http://schemas.microsoft.com/office/powerpoint/2010/main" val="312489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Articolazione del progetto?</a:t>
            </a:r>
            <a:endParaRPr lang="it-IT" b="1" dirty="0"/>
          </a:p>
        </p:txBody>
      </p:sp>
      <p:sp>
        <p:nvSpPr>
          <p:cNvPr id="3" name="Segnaposto contenuto 2"/>
          <p:cNvSpPr>
            <a:spLocks noGrp="1"/>
          </p:cNvSpPr>
          <p:nvPr>
            <p:ph idx="1"/>
          </p:nvPr>
        </p:nvSpPr>
        <p:spPr/>
        <p:txBody>
          <a:bodyPr/>
          <a:lstStyle/>
          <a:p>
            <a:r>
              <a:rPr lang="it-IT" dirty="0" smtClean="0"/>
              <a:t>Il progetto A.M.A.C.I. prevede, pertanto, sia momenti di gruppo che individuali e si articolerà su quattro livelli di intervento: </a:t>
            </a:r>
          </a:p>
          <a:p>
            <a:r>
              <a:rPr lang="it-IT" dirty="0" smtClean="0"/>
              <a:t>A)</a:t>
            </a:r>
            <a:r>
              <a:rPr lang="it-IT" dirty="0" err="1" smtClean="0"/>
              <a:t>Parent</a:t>
            </a:r>
            <a:r>
              <a:rPr lang="it-IT" dirty="0" smtClean="0"/>
              <a:t> Training (Formazione e Laboratori) </a:t>
            </a:r>
          </a:p>
          <a:p>
            <a:r>
              <a:rPr lang="it-IT" dirty="0" smtClean="0"/>
              <a:t>B)Group </a:t>
            </a:r>
            <a:r>
              <a:rPr lang="it-IT" dirty="0" err="1" smtClean="0"/>
              <a:t>therapy</a:t>
            </a:r>
            <a:r>
              <a:rPr lang="it-IT" dirty="0" smtClean="0"/>
              <a:t>.(Mutuo Aiuto e Auto Cura) </a:t>
            </a:r>
          </a:p>
          <a:p>
            <a:r>
              <a:rPr lang="it-IT" dirty="0" smtClean="0"/>
              <a:t>C)Custom </a:t>
            </a:r>
            <a:r>
              <a:rPr lang="it-IT" dirty="0" err="1" smtClean="0"/>
              <a:t>projects</a:t>
            </a:r>
            <a:r>
              <a:rPr lang="it-IT" dirty="0" smtClean="0"/>
              <a:t> (Schede individuali di Progetto e Valutazione) </a:t>
            </a:r>
          </a:p>
          <a:p>
            <a:r>
              <a:rPr lang="it-IT" dirty="0" smtClean="0"/>
              <a:t>D)</a:t>
            </a:r>
            <a:r>
              <a:rPr lang="it-IT" dirty="0" err="1" smtClean="0"/>
              <a:t>Listening</a:t>
            </a:r>
            <a:r>
              <a:rPr lang="it-IT" dirty="0" smtClean="0"/>
              <a:t> desk (Sportello di ascolto e orientamento territoriale in sinergia con Ambiti Territoriali, Distretti Sanitari) </a:t>
            </a:r>
          </a:p>
          <a:p>
            <a:endParaRPr lang="it-IT" dirty="0" smtClean="0"/>
          </a:p>
          <a:p>
            <a:endParaRPr lang="it-IT" dirty="0" smtClean="0"/>
          </a:p>
          <a:p>
            <a:endParaRPr lang="it-IT" dirty="0"/>
          </a:p>
        </p:txBody>
      </p:sp>
      <p:pic>
        <p:nvPicPr>
          <p:cNvPr id="4" name="Immagine 3"/>
          <p:cNvPicPr>
            <a:picLocks noChangeAspect="1"/>
          </p:cNvPicPr>
          <p:nvPr/>
        </p:nvPicPr>
        <p:blipFill>
          <a:blip r:embed="rId2"/>
          <a:stretch>
            <a:fillRect/>
          </a:stretch>
        </p:blipFill>
        <p:spPr>
          <a:xfrm>
            <a:off x="10043521" y="4949878"/>
            <a:ext cx="1719221" cy="1713124"/>
          </a:xfrm>
          <a:prstGeom prst="rect">
            <a:avLst/>
          </a:prstGeom>
        </p:spPr>
      </p:pic>
    </p:spTree>
    <p:extLst>
      <p:ext uri="{BB962C8B-B14F-4D97-AF65-F5344CB8AC3E}">
        <p14:creationId xmlns:p14="http://schemas.microsoft.com/office/powerpoint/2010/main" val="4015162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Dettagli del progetto</a:t>
            </a:r>
            <a:endParaRPr lang="it-IT" dirty="0"/>
          </a:p>
        </p:txBody>
      </p:sp>
      <p:sp>
        <p:nvSpPr>
          <p:cNvPr id="3" name="Segnaposto contenuto 2"/>
          <p:cNvSpPr>
            <a:spLocks noGrp="1"/>
          </p:cNvSpPr>
          <p:nvPr>
            <p:ph idx="1"/>
          </p:nvPr>
        </p:nvSpPr>
        <p:spPr>
          <a:xfrm>
            <a:off x="838200" y="1825625"/>
            <a:ext cx="9403080" cy="4351338"/>
          </a:xfrm>
        </p:spPr>
        <p:txBody>
          <a:bodyPr/>
          <a:lstStyle/>
          <a:p>
            <a:pPr marL="525145" indent="-457200" algn="just">
              <a:lnSpc>
                <a:spcPct val="107000"/>
              </a:lnSpc>
              <a:tabLst>
                <a:tab pos="202565" algn="l"/>
              </a:tabLst>
            </a:pPr>
            <a:r>
              <a:rPr lang="it-IT" b="1" kern="0" spc="-10" dirty="0" smtClean="0">
                <a:latin typeface="Arial" panose="020B0604020202020204" pitchFamily="34" charset="0"/>
                <a:ea typeface="Arial" panose="020B0604020202020204" pitchFamily="34" charset="0"/>
                <a:cs typeface="Times New Roman" panose="02020603050405020304" pitchFamily="18" charset="0"/>
              </a:rPr>
              <a:t> Durata</a:t>
            </a:r>
            <a:r>
              <a:rPr lang="it-IT" kern="0" spc="-10" dirty="0" smtClean="0">
                <a:latin typeface="Arial" panose="020B0604020202020204" pitchFamily="34" charset="0"/>
                <a:ea typeface="Arial" panose="020B0604020202020204" pitchFamily="34" charset="0"/>
                <a:cs typeface="Times New Roman" panose="02020603050405020304" pitchFamily="18" charset="0"/>
              </a:rPr>
              <a:t>: 17Mesi  con inizio gennaio  2025</a:t>
            </a:r>
            <a:endParaRPr lang="it-IT" sz="2400" kern="100" dirty="0">
              <a:latin typeface="Aptos"/>
              <a:ea typeface="Aptos"/>
              <a:cs typeface="Times New Roman" panose="02020603050405020304" pitchFamily="18" charset="0"/>
            </a:endParaRPr>
          </a:p>
          <a:p>
            <a:pPr marL="296545" algn="just">
              <a:lnSpc>
                <a:spcPct val="107000"/>
              </a:lnSpc>
              <a:spcAft>
                <a:spcPts val="0"/>
              </a:spcAft>
              <a:tabLst>
                <a:tab pos="202565" algn="l"/>
              </a:tabLst>
            </a:pPr>
            <a:r>
              <a:rPr lang="it-IT" kern="0" spc="-10" dirty="0" smtClean="0">
                <a:latin typeface="Arial" panose="020B0604020202020204" pitchFamily="34" charset="0"/>
                <a:ea typeface="Arial" panose="020B0604020202020204" pitchFamily="34" charset="0"/>
                <a:cs typeface="Times New Roman" panose="02020603050405020304" pitchFamily="18" charset="0"/>
              </a:rPr>
              <a:t> </a:t>
            </a:r>
            <a:r>
              <a:rPr lang="it-IT" b="1" kern="0" spc="-10" dirty="0" smtClean="0">
                <a:latin typeface="Arial" panose="020B0604020202020204" pitchFamily="34" charset="0"/>
                <a:ea typeface="Arial" panose="020B0604020202020204" pitchFamily="34" charset="0"/>
                <a:cs typeface="Times New Roman" panose="02020603050405020304" pitchFamily="18" charset="0"/>
              </a:rPr>
              <a:t>Gruppi </a:t>
            </a:r>
            <a:r>
              <a:rPr lang="it-IT" b="1" kern="0" spc="-10" dirty="0">
                <a:latin typeface="Arial" panose="020B0604020202020204" pitchFamily="34" charset="0"/>
                <a:ea typeface="Arial" panose="020B0604020202020204" pitchFamily="34" charset="0"/>
                <a:cs typeface="Times New Roman" panose="02020603050405020304" pitchFamily="18" charset="0"/>
              </a:rPr>
              <a:t>di lavoro</a:t>
            </a:r>
            <a:r>
              <a:rPr lang="it-IT" kern="0" spc="-10" dirty="0">
                <a:latin typeface="Arial" panose="020B0604020202020204" pitchFamily="34" charset="0"/>
                <a:ea typeface="Arial" panose="020B0604020202020204" pitchFamily="34" charset="0"/>
                <a:cs typeface="Times New Roman" panose="02020603050405020304" pitchFamily="18" charset="0"/>
              </a:rPr>
              <a:t>: 2 di 10 famiglie ciascuno;  </a:t>
            </a:r>
            <a:endParaRPr lang="it-IT" kern="0" spc="-10" dirty="0" smtClean="0">
              <a:latin typeface="Arial" panose="020B0604020202020204" pitchFamily="34" charset="0"/>
              <a:ea typeface="Arial" panose="020B0604020202020204" pitchFamily="34" charset="0"/>
              <a:cs typeface="Times New Roman" panose="02020603050405020304" pitchFamily="18" charset="0"/>
            </a:endParaRPr>
          </a:p>
          <a:p>
            <a:pPr marL="296545" algn="just">
              <a:lnSpc>
                <a:spcPct val="107000"/>
              </a:lnSpc>
              <a:spcAft>
                <a:spcPts val="0"/>
              </a:spcAft>
              <a:tabLst>
                <a:tab pos="202565" algn="l"/>
              </a:tabLst>
            </a:pPr>
            <a:r>
              <a:rPr lang="it-IT" sz="2400" kern="0" spc="-10" dirty="0" smtClean="0">
                <a:latin typeface="Arial" panose="020B0604020202020204" pitchFamily="34" charset="0"/>
                <a:ea typeface="Aptos"/>
                <a:cs typeface="Times New Roman" panose="02020603050405020304" pitchFamily="18" charset="0"/>
              </a:rPr>
              <a:t> </a:t>
            </a:r>
            <a:r>
              <a:rPr lang="it-IT" b="1" kern="0" spc="-10" dirty="0" smtClean="0">
                <a:latin typeface="Arial" panose="020B0604020202020204" pitchFamily="34" charset="0"/>
                <a:ea typeface="Aptos"/>
                <a:cs typeface="Times New Roman" panose="02020603050405020304" pitchFamily="18" charset="0"/>
              </a:rPr>
              <a:t>Articolazione</a:t>
            </a:r>
            <a:r>
              <a:rPr lang="it-IT" sz="2400" kern="0" spc="-10" dirty="0" smtClean="0">
                <a:latin typeface="Arial" panose="020B0604020202020204" pitchFamily="34" charset="0"/>
                <a:ea typeface="Aptos"/>
                <a:cs typeface="Times New Roman" panose="02020603050405020304" pitchFamily="18" charset="0"/>
              </a:rPr>
              <a:t>: </a:t>
            </a:r>
            <a:r>
              <a:rPr lang="it-IT" sz="3200" kern="0" spc="-10" dirty="0" smtClean="0">
                <a:latin typeface="Arial" panose="020B0604020202020204" pitchFamily="34" charset="0"/>
                <a:ea typeface="Aptos"/>
                <a:cs typeface="Times New Roman" panose="02020603050405020304" pitchFamily="18" charset="0"/>
              </a:rPr>
              <a:t>incontri/ laboratori</a:t>
            </a:r>
            <a:r>
              <a:rPr lang="it-IT" sz="2400" kern="0" spc="-10" dirty="0" smtClean="0">
                <a:latin typeface="Arial" panose="020B0604020202020204" pitchFamily="34" charset="0"/>
                <a:ea typeface="Aptos"/>
                <a:cs typeface="Times New Roman" panose="02020603050405020304" pitchFamily="18" charset="0"/>
              </a:rPr>
              <a:t>;</a:t>
            </a:r>
            <a:endParaRPr lang="it-IT" sz="2400" kern="100" dirty="0">
              <a:latin typeface="Aptos"/>
              <a:ea typeface="Aptos"/>
              <a:cs typeface="Times New Roman" panose="02020603050405020304" pitchFamily="18" charset="0"/>
            </a:endParaRPr>
          </a:p>
          <a:p>
            <a:pPr marL="296545" algn="just">
              <a:lnSpc>
                <a:spcPct val="107000"/>
              </a:lnSpc>
              <a:spcAft>
                <a:spcPts val="0"/>
              </a:spcAft>
              <a:tabLst>
                <a:tab pos="202565" algn="l"/>
              </a:tabLst>
            </a:pPr>
            <a:r>
              <a:rPr lang="it-IT" kern="0" spc="-10" dirty="0">
                <a:latin typeface="Arial" panose="020B0604020202020204" pitchFamily="34" charset="0"/>
                <a:ea typeface="Aptos"/>
                <a:cs typeface="Times New Roman" panose="02020603050405020304" pitchFamily="18" charset="0"/>
              </a:rPr>
              <a:t> </a:t>
            </a:r>
            <a:r>
              <a:rPr lang="it-IT" b="1" kern="0" spc="-10" dirty="0" smtClean="0">
                <a:latin typeface="Arial" panose="020B0604020202020204" pitchFamily="34" charset="0"/>
                <a:ea typeface="Aptos"/>
                <a:cs typeface="Times New Roman" panose="02020603050405020304" pitchFamily="18" charset="0"/>
              </a:rPr>
              <a:t>Esperti</a:t>
            </a:r>
            <a:r>
              <a:rPr lang="it-IT" kern="0" spc="-10" dirty="0" smtClean="0">
                <a:latin typeface="Arial" panose="020B0604020202020204" pitchFamily="34" charset="0"/>
                <a:ea typeface="Aptos"/>
                <a:cs typeface="Times New Roman" panose="02020603050405020304" pitchFamily="18" charset="0"/>
              </a:rPr>
              <a:t>: Neuropsichiatra, Esperto olistico, Psicologo, </a:t>
            </a:r>
          </a:p>
          <a:p>
            <a:pPr marL="67945" indent="0" algn="just">
              <a:lnSpc>
                <a:spcPct val="107000"/>
              </a:lnSpc>
              <a:spcAft>
                <a:spcPts val="0"/>
              </a:spcAft>
              <a:buNone/>
              <a:tabLst>
                <a:tab pos="202565" algn="l"/>
              </a:tabLst>
            </a:pPr>
            <a:r>
              <a:rPr lang="it-IT" kern="0" spc="-10" dirty="0" smtClean="0">
                <a:latin typeface="Arial" panose="020B0604020202020204" pitchFamily="34" charset="0"/>
                <a:cs typeface="Times New Roman" panose="02020603050405020304" pitchFamily="18" charset="0"/>
              </a:rPr>
              <a:t>    Pedagogista, Psicoterapeuta, Docente di sostegno, </a:t>
            </a:r>
          </a:p>
          <a:p>
            <a:pPr marL="67945" indent="0" algn="just">
              <a:lnSpc>
                <a:spcPct val="107000"/>
              </a:lnSpc>
              <a:spcAft>
                <a:spcPts val="0"/>
              </a:spcAft>
              <a:buNone/>
              <a:tabLst>
                <a:tab pos="202565" algn="l"/>
              </a:tabLst>
            </a:pPr>
            <a:r>
              <a:rPr lang="it-IT" kern="0" spc="-10" dirty="0">
                <a:latin typeface="Arial" panose="020B0604020202020204" pitchFamily="34" charset="0"/>
                <a:cs typeface="Times New Roman" panose="02020603050405020304" pitchFamily="18" charset="0"/>
              </a:rPr>
              <a:t> </a:t>
            </a:r>
            <a:r>
              <a:rPr lang="it-IT" kern="0" spc="-10" dirty="0" smtClean="0">
                <a:latin typeface="Arial" panose="020B0604020202020204" pitchFamily="34" charset="0"/>
                <a:cs typeface="Times New Roman" panose="02020603050405020304" pitchFamily="18" charset="0"/>
              </a:rPr>
              <a:t>    Nutrizionista, Terapista della psicomotricità .             </a:t>
            </a:r>
            <a:endParaRPr lang="it-IT" dirty="0"/>
          </a:p>
        </p:txBody>
      </p:sp>
      <p:pic>
        <p:nvPicPr>
          <p:cNvPr id="4" name="Immagine 3"/>
          <p:cNvPicPr>
            <a:picLocks noChangeAspect="1"/>
          </p:cNvPicPr>
          <p:nvPr/>
        </p:nvPicPr>
        <p:blipFill>
          <a:blip r:embed="rId2"/>
          <a:stretch>
            <a:fillRect/>
          </a:stretch>
        </p:blipFill>
        <p:spPr>
          <a:xfrm>
            <a:off x="9804396" y="4910690"/>
            <a:ext cx="1719221" cy="1713124"/>
          </a:xfrm>
          <a:prstGeom prst="rect">
            <a:avLst/>
          </a:prstGeom>
        </p:spPr>
      </p:pic>
    </p:spTree>
    <p:extLst>
      <p:ext uri="{BB962C8B-B14F-4D97-AF65-F5344CB8AC3E}">
        <p14:creationId xmlns:p14="http://schemas.microsoft.com/office/powerpoint/2010/main" val="369489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solidFill>
                  <a:prstClr val="black"/>
                </a:solidFill>
                <a:latin typeface="Calibri" panose="020F0502020204030204"/>
                <a:ea typeface="+mn-ea"/>
                <a:cs typeface="+mn-cs"/>
              </a:rPr>
              <a:t>Custom </a:t>
            </a:r>
            <a:r>
              <a:rPr lang="it-IT" sz="2800" b="1" dirty="0" err="1">
                <a:solidFill>
                  <a:prstClr val="black"/>
                </a:solidFill>
                <a:latin typeface="Calibri" panose="020F0502020204030204"/>
                <a:ea typeface="+mn-ea"/>
                <a:cs typeface="+mn-cs"/>
              </a:rPr>
              <a:t>projects</a:t>
            </a:r>
            <a:endParaRPr lang="it-IT" dirty="0"/>
          </a:p>
        </p:txBody>
      </p:sp>
      <p:sp>
        <p:nvSpPr>
          <p:cNvPr id="3" name="Segnaposto contenuto 2"/>
          <p:cNvSpPr>
            <a:spLocks noGrp="1"/>
          </p:cNvSpPr>
          <p:nvPr>
            <p:ph idx="1"/>
          </p:nvPr>
        </p:nvSpPr>
        <p:spPr>
          <a:xfrm>
            <a:off x="838200" y="1860754"/>
            <a:ext cx="10515600" cy="4351338"/>
          </a:xfrm>
        </p:spPr>
        <p:txBody>
          <a:bodyPr>
            <a:normAutofit/>
          </a:bodyPr>
          <a:lstStyle/>
          <a:p>
            <a:pPr marL="0" indent="0">
              <a:buNone/>
            </a:pPr>
            <a:r>
              <a:rPr lang="it-IT" dirty="0" smtClean="0"/>
              <a:t> </a:t>
            </a:r>
            <a:r>
              <a:rPr lang="it-IT" b="1" dirty="0"/>
              <a:t>LAVORO PREDISPOSTO dal GRUPPO DI ESPERTI DELLA VALUTAZIONE SANITARIA:</a:t>
            </a:r>
            <a:r>
              <a:rPr lang="it-IT" dirty="0"/>
              <a:t> predisposizione, per ciascun nucleo familiare, di schede di progetto personalizzate che individuino la situazione di partenza, le criticità, gli obiettivi da perseguire, le azioni intraprese, il monitoraggio dei miglioramenti e l’adeguamento delle attività agli sviluppi </a:t>
            </a:r>
            <a:r>
              <a:rPr lang="it-IT" dirty="0" smtClean="0"/>
              <a:t>evidenziati.</a:t>
            </a:r>
            <a:endParaRPr lang="it-IT" dirty="0"/>
          </a:p>
        </p:txBody>
      </p:sp>
      <p:pic>
        <p:nvPicPr>
          <p:cNvPr id="5" name="Immagine 4"/>
          <p:cNvPicPr>
            <a:picLocks noChangeAspect="1"/>
          </p:cNvPicPr>
          <p:nvPr/>
        </p:nvPicPr>
        <p:blipFill>
          <a:blip r:embed="rId2"/>
          <a:stretch>
            <a:fillRect/>
          </a:stretch>
        </p:blipFill>
        <p:spPr>
          <a:xfrm>
            <a:off x="9634579" y="4727809"/>
            <a:ext cx="1719221" cy="1713124"/>
          </a:xfrm>
          <a:prstGeom prst="rect">
            <a:avLst/>
          </a:prstGeom>
        </p:spPr>
      </p:pic>
      <p:pic>
        <p:nvPicPr>
          <p:cNvPr id="6" name="Immagine 5"/>
          <p:cNvPicPr>
            <a:picLocks noChangeAspect="1"/>
          </p:cNvPicPr>
          <p:nvPr/>
        </p:nvPicPr>
        <p:blipFill>
          <a:blip r:embed="rId3"/>
          <a:stretch>
            <a:fillRect/>
          </a:stretch>
        </p:blipFill>
        <p:spPr>
          <a:xfrm>
            <a:off x="1045030" y="4258490"/>
            <a:ext cx="5669279" cy="2312127"/>
          </a:xfrm>
          <a:prstGeom prst="rect">
            <a:avLst/>
          </a:prstGeom>
        </p:spPr>
      </p:pic>
    </p:spTree>
    <p:extLst>
      <p:ext uri="{BB962C8B-B14F-4D97-AF65-F5344CB8AC3E}">
        <p14:creationId xmlns:p14="http://schemas.microsoft.com/office/powerpoint/2010/main" val="836375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Ricerca – metodi e strategie</a:t>
            </a:r>
            <a:endParaRPr lang="it-IT" dirty="0"/>
          </a:p>
        </p:txBody>
      </p:sp>
      <p:sp>
        <p:nvSpPr>
          <p:cNvPr id="3" name="Segnaposto contenuto 2"/>
          <p:cNvSpPr>
            <a:spLocks noGrp="1"/>
          </p:cNvSpPr>
          <p:nvPr>
            <p:ph idx="1"/>
          </p:nvPr>
        </p:nvSpPr>
        <p:spPr/>
        <p:txBody>
          <a:bodyPr>
            <a:normAutofit lnSpcReduction="10000"/>
          </a:bodyPr>
          <a:lstStyle/>
          <a:p>
            <a:pPr marL="0" lvl="0" indent="0">
              <a:buNone/>
            </a:pPr>
            <a:r>
              <a:rPr lang="it-IT" sz="2600" dirty="0" smtClean="0">
                <a:solidFill>
                  <a:prstClr val="black"/>
                </a:solidFill>
              </a:rPr>
              <a:t> </a:t>
            </a:r>
            <a:r>
              <a:rPr lang="it-IT" sz="2600" dirty="0">
                <a:solidFill>
                  <a:prstClr val="black"/>
                </a:solidFill>
              </a:rPr>
              <a:t>La valutazione sui soggetti (ex ante-in itinere-ex post),avverrà </a:t>
            </a:r>
            <a:r>
              <a:rPr lang="it-IT" sz="2600" dirty="0" smtClean="0">
                <a:solidFill>
                  <a:prstClr val="black"/>
                </a:solidFill>
              </a:rPr>
              <a:t>mediante:</a:t>
            </a:r>
          </a:p>
          <a:p>
            <a:pPr marL="0" lvl="0" indent="0">
              <a:buNone/>
            </a:pPr>
            <a:r>
              <a:rPr lang="it-IT" sz="2600" dirty="0" smtClean="0">
                <a:solidFill>
                  <a:prstClr val="black"/>
                </a:solidFill>
              </a:rPr>
              <a:t>Colloquio </a:t>
            </a:r>
            <a:r>
              <a:rPr lang="it-IT" sz="2600" dirty="0">
                <a:solidFill>
                  <a:prstClr val="black"/>
                </a:solidFill>
              </a:rPr>
              <a:t>anamnestico strutturato con i genitori</a:t>
            </a:r>
            <a:r>
              <a:rPr lang="it-IT" sz="2600" dirty="0" smtClean="0">
                <a:solidFill>
                  <a:prstClr val="black"/>
                </a:solidFill>
              </a:rPr>
              <a:t>;</a:t>
            </a:r>
          </a:p>
          <a:p>
            <a:pPr marL="0" lvl="0" indent="0">
              <a:buNone/>
            </a:pPr>
            <a:r>
              <a:rPr lang="it-IT" sz="2600" dirty="0" smtClean="0">
                <a:solidFill>
                  <a:prstClr val="black"/>
                </a:solidFill>
              </a:rPr>
              <a:t>Somministrazione </a:t>
            </a:r>
            <a:r>
              <a:rPr lang="it-IT" sz="2600" dirty="0">
                <a:solidFill>
                  <a:prstClr val="black"/>
                </a:solidFill>
              </a:rPr>
              <a:t>sia di griglie valutative e test specifici, sia di indicatori oggettivi (osservazione e dialogo con i partecipanti) che  soggettivi (come i partecipanti vedono loro stessi). </a:t>
            </a:r>
            <a:endParaRPr lang="it-IT" sz="2600" dirty="0" smtClean="0">
              <a:solidFill>
                <a:prstClr val="black"/>
              </a:solidFill>
            </a:endParaRPr>
          </a:p>
          <a:p>
            <a:pPr marL="0" lvl="0" indent="0">
              <a:buNone/>
            </a:pPr>
            <a:r>
              <a:rPr lang="it-IT" sz="2600" dirty="0" smtClean="0">
                <a:solidFill>
                  <a:prstClr val="black"/>
                </a:solidFill>
              </a:rPr>
              <a:t>Per </a:t>
            </a:r>
            <a:r>
              <a:rPr lang="it-IT" sz="2600" dirty="0">
                <a:solidFill>
                  <a:prstClr val="black"/>
                </a:solidFill>
              </a:rPr>
              <a:t>i ragazzi con ASD certificati i cui genitori partecipano al progetto, la fase diagnostica consiste nella -Valutazione della diagnosi effettuata in precedenza, tramite disamina della documentazione clinica; </a:t>
            </a:r>
            <a:endParaRPr lang="it-IT" sz="2600" dirty="0" smtClean="0">
              <a:solidFill>
                <a:prstClr val="black"/>
              </a:solidFill>
            </a:endParaRPr>
          </a:p>
          <a:p>
            <a:pPr marL="0" lvl="0" indent="0">
              <a:buNone/>
            </a:pPr>
            <a:r>
              <a:rPr lang="it-IT" sz="2600" dirty="0" smtClean="0">
                <a:solidFill>
                  <a:prstClr val="black"/>
                </a:solidFill>
              </a:rPr>
              <a:t>Valutazione </a:t>
            </a:r>
            <a:r>
              <a:rPr lang="it-IT" sz="2600" dirty="0">
                <a:solidFill>
                  <a:prstClr val="black"/>
                </a:solidFill>
              </a:rPr>
              <a:t>strutturata diretta con il soggetto, per individuare il percorso personalizzato.- Valutazione dei progressi in itinere - Adeguamento di obiettivi e strategie</a:t>
            </a:r>
          </a:p>
          <a:p>
            <a:endParaRPr lang="it-IT" dirty="0"/>
          </a:p>
        </p:txBody>
      </p:sp>
      <p:pic>
        <p:nvPicPr>
          <p:cNvPr id="4" name="Immagine 3"/>
          <p:cNvPicPr>
            <a:picLocks noChangeAspect="1"/>
          </p:cNvPicPr>
          <p:nvPr/>
        </p:nvPicPr>
        <p:blipFill>
          <a:blip r:embed="rId2"/>
          <a:stretch>
            <a:fillRect/>
          </a:stretch>
        </p:blipFill>
        <p:spPr>
          <a:xfrm>
            <a:off x="9873703" y="171344"/>
            <a:ext cx="1719221" cy="1713124"/>
          </a:xfrm>
          <a:prstGeom prst="rect">
            <a:avLst/>
          </a:prstGeom>
        </p:spPr>
      </p:pic>
    </p:spTree>
    <p:extLst>
      <p:ext uri="{BB962C8B-B14F-4D97-AF65-F5344CB8AC3E}">
        <p14:creationId xmlns:p14="http://schemas.microsoft.com/office/powerpoint/2010/main" val="227885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TotalTime>
  <Words>943</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Aptos</vt:lpstr>
      <vt:lpstr>Arial</vt:lpstr>
      <vt:lpstr>Calibri</vt:lpstr>
      <vt:lpstr>Calibri Light</vt:lpstr>
      <vt:lpstr>Times New Roman</vt:lpstr>
      <vt:lpstr>Tema di Office</vt:lpstr>
      <vt:lpstr>Presentazione standard di PowerPoint</vt:lpstr>
      <vt:lpstr>Come nasce l’idea di progettazione?</vt:lpstr>
      <vt:lpstr> Lo staff di progetto si mette all’opera e ……… </vt:lpstr>
      <vt:lpstr> Vision- Mission di questo ambizioso progetto:  la vision è la meta del tuo viaggio, mentre la mission è il mezzo usato per raggiungerla.  </vt:lpstr>
      <vt:lpstr>Cosa aspettarsi dal progetto?</vt:lpstr>
      <vt:lpstr>Articolazione del progetto?</vt:lpstr>
      <vt:lpstr>Dettagli del progetto</vt:lpstr>
      <vt:lpstr>Custom projects</vt:lpstr>
      <vt:lpstr>Ricerca – metodi e strategie</vt:lpstr>
      <vt:lpstr>La condizione dello spettro autistico può avere ripercussioni complesse non solo sui genitori ma anche su fratelli e sorelle. </vt:lpstr>
      <vt:lpstr>Inoltre---Incontri con esperti e famiglie(home training) </vt:lpstr>
      <vt:lpstr> Listening desk ( sportello di ascolto)</vt:lpstr>
      <vt:lpstr>Questa è una foto che esprime al meglio ciò che noi siamo  e vogliamo per i nostri figli.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17</cp:revision>
  <dcterms:created xsi:type="dcterms:W3CDTF">2024-12-18T12:09:47Z</dcterms:created>
  <dcterms:modified xsi:type="dcterms:W3CDTF">2024-12-18T15:45:58Z</dcterms:modified>
</cp:coreProperties>
</file>